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9" r:id="rId11"/>
    <p:sldId id="267"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eenivasa Rao Kuricheti" userId="f2341a2759dc6383" providerId="LiveId" clId="{E2E6056E-1341-4B99-BC1E-3A1C83DA7669}"/>
    <pc:docChg chg="custSel modSld">
      <pc:chgData name="Sreenivasa Rao Kuricheti" userId="f2341a2759dc6383" providerId="LiveId" clId="{E2E6056E-1341-4B99-BC1E-3A1C83DA7669}" dt="2024-03-15T12:33:31.465" v="25" actId="5793"/>
      <pc:docMkLst>
        <pc:docMk/>
      </pc:docMkLst>
      <pc:sldChg chg="modSp mod">
        <pc:chgData name="Sreenivasa Rao Kuricheti" userId="f2341a2759dc6383" providerId="LiveId" clId="{E2E6056E-1341-4B99-BC1E-3A1C83DA7669}" dt="2024-03-15T12:33:31.465" v="25" actId="5793"/>
        <pc:sldMkLst>
          <pc:docMk/>
          <pc:sldMk cId="3723044513" sldId="257"/>
        </pc:sldMkLst>
        <pc:spChg chg="mod">
          <ac:chgData name="Sreenivasa Rao Kuricheti" userId="f2341a2759dc6383" providerId="LiveId" clId="{E2E6056E-1341-4B99-BC1E-3A1C83DA7669}" dt="2024-03-15T12:33:31.465" v="25" actId="5793"/>
          <ac:spMkLst>
            <pc:docMk/>
            <pc:sldMk cId="3723044513" sldId="257"/>
            <ac:spMk id="4" creationId="{3C932777-CD0F-8D5B-DAA1-7D636428C1F7}"/>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68DD97F6-1C71-403F-BEAC-01F1EAABB7D4}" type="datetimeFigureOut">
              <a:rPr lang="en-US" smtClean="0"/>
              <a:t>15-Mar-24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1837721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D97F6-1C71-403F-BEAC-01F1EAABB7D4}" type="datetimeFigureOut">
              <a:rPr lang="en-US" smtClean="0"/>
              <a:t>15-Mar-24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297164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8DD97F6-1C71-403F-BEAC-01F1EAABB7D4}" type="datetimeFigureOut">
              <a:rPr lang="en-US" smtClean="0"/>
              <a:t>15-Mar-24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1063831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8DD97F6-1C71-403F-BEAC-01F1EAABB7D4}" type="datetimeFigureOut">
              <a:rPr lang="en-US" smtClean="0"/>
              <a:t>15-Mar-24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5E6C773-880F-4291-8348-16AD3CD55E25}"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43721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8DD97F6-1C71-403F-BEAC-01F1EAABB7D4}" type="datetimeFigureOut">
              <a:rPr lang="en-US" smtClean="0"/>
              <a:t>15-Mar-24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2788477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8DD97F6-1C71-403F-BEAC-01F1EAABB7D4}" type="datetimeFigureOut">
              <a:rPr lang="en-US" smtClean="0"/>
              <a:t>15-Mar-24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724851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8DD97F6-1C71-403F-BEAC-01F1EAABB7D4}" type="datetimeFigureOut">
              <a:rPr lang="en-US" smtClean="0"/>
              <a:t>15-Mar-24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4036101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D97F6-1C71-403F-BEAC-01F1EAABB7D4}" type="datetimeFigureOut">
              <a:rPr lang="en-US" smtClean="0"/>
              <a:t>15-Mar-24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30354996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68DD97F6-1C71-403F-BEAC-01F1EAABB7D4}" type="datetimeFigureOut">
              <a:rPr lang="en-US" smtClean="0"/>
              <a:t>15-Mar-24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357632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DD97F6-1C71-403F-BEAC-01F1EAABB7D4}" type="datetimeFigureOut">
              <a:rPr lang="en-US" smtClean="0"/>
              <a:t>15-Mar-24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4045037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68DD97F6-1C71-403F-BEAC-01F1EAABB7D4}" type="datetimeFigureOut">
              <a:rPr lang="en-US" smtClean="0"/>
              <a:t>15-Mar-24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304236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DD97F6-1C71-403F-BEAC-01F1EAABB7D4}" type="datetimeFigureOut">
              <a:rPr lang="en-US" smtClean="0"/>
              <a:t>15-Mar-24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221965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DD97F6-1C71-403F-BEAC-01F1EAABB7D4}" type="datetimeFigureOut">
              <a:rPr lang="en-US" smtClean="0"/>
              <a:t>15-Mar-24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1631763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DD97F6-1C71-403F-BEAC-01F1EAABB7D4}" type="datetimeFigureOut">
              <a:rPr lang="en-US" smtClean="0"/>
              <a:t>15-Mar-24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220930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DD97F6-1C71-403F-BEAC-01F1EAABB7D4}" type="datetimeFigureOut">
              <a:rPr lang="en-US" smtClean="0"/>
              <a:t>15-Mar-24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272494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D97F6-1C71-403F-BEAC-01F1EAABB7D4}" type="datetimeFigureOut">
              <a:rPr lang="en-US" smtClean="0"/>
              <a:t>15-Mar-24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3432233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DD97F6-1C71-403F-BEAC-01F1EAABB7D4}" type="datetimeFigureOut">
              <a:rPr lang="en-US" smtClean="0"/>
              <a:t>15-Mar-24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E6C773-880F-4291-8348-16AD3CD55E25}" type="slidenum">
              <a:rPr lang="en-US" smtClean="0"/>
              <a:t>‹#›</a:t>
            </a:fld>
            <a:endParaRPr lang="en-US"/>
          </a:p>
        </p:txBody>
      </p:sp>
    </p:spTree>
    <p:extLst>
      <p:ext uri="{BB962C8B-B14F-4D97-AF65-F5344CB8AC3E}">
        <p14:creationId xmlns:p14="http://schemas.microsoft.com/office/powerpoint/2010/main" val="1409549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8DD97F6-1C71-403F-BEAC-01F1EAABB7D4}" type="datetimeFigureOut">
              <a:rPr lang="en-US" smtClean="0"/>
              <a:t>15-Mar-24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5E6C773-880F-4291-8348-16AD3CD55E25}" type="slidenum">
              <a:rPr lang="en-US" smtClean="0"/>
              <a:t>‹#›</a:t>
            </a:fld>
            <a:endParaRPr lang="en-US"/>
          </a:p>
        </p:txBody>
      </p:sp>
    </p:spTree>
    <p:extLst>
      <p:ext uri="{BB962C8B-B14F-4D97-AF65-F5344CB8AC3E}">
        <p14:creationId xmlns:p14="http://schemas.microsoft.com/office/powerpoint/2010/main" val="12567017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67AAD-33E7-E030-B8CE-A0413D033A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7F30B3-9F0C-CA9F-3AA6-BD98E753699D}"/>
              </a:ext>
            </a:extLst>
          </p:cNvPr>
          <p:cNvSpPr>
            <a:spLocks noGrp="1"/>
          </p:cNvSpPr>
          <p:nvPr>
            <p:ph type="ctrTitle"/>
          </p:nvPr>
        </p:nvSpPr>
        <p:spPr>
          <a:xfrm>
            <a:off x="1371600" y="1546555"/>
            <a:ext cx="9448800" cy="1825096"/>
          </a:xfrm>
        </p:spPr>
        <p:txBody>
          <a:bodyPr>
            <a:normAutofit fontScale="90000"/>
          </a:bodyPr>
          <a:lstStyle/>
          <a:p>
            <a:pPr algn="ctr"/>
            <a:r>
              <a:rPr lang="en-US" b="1" dirty="0"/>
              <a:t>ENABLING FACTORS FOR CAPACTY DEVELOMENT IN WASTE to ENERGY</a:t>
            </a:r>
          </a:p>
        </p:txBody>
      </p:sp>
      <p:sp>
        <p:nvSpPr>
          <p:cNvPr id="4" name="Subtitle 2">
            <a:extLst>
              <a:ext uri="{FF2B5EF4-FFF2-40B4-BE49-F238E27FC236}">
                <a16:creationId xmlns:a16="http://schemas.microsoft.com/office/drawing/2014/main" id="{3C932777-CD0F-8D5B-DAA1-7D636428C1F7}"/>
              </a:ext>
            </a:extLst>
          </p:cNvPr>
          <p:cNvSpPr txBox="1">
            <a:spLocks/>
          </p:cNvSpPr>
          <p:nvPr/>
        </p:nvSpPr>
        <p:spPr>
          <a:xfrm>
            <a:off x="1811677" y="3815423"/>
            <a:ext cx="9448800" cy="685800"/>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dirty="0"/>
              <a:t>Presented By – K Sreenivasa Rao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Practicing WTE Engineer </a:t>
            </a:r>
          </a:p>
          <a:p>
            <a:pPr algn="r"/>
            <a:r>
              <a:rPr lang="en-US" dirty="0"/>
              <a:t>Mobile:9849204241</a:t>
            </a:r>
          </a:p>
        </p:txBody>
      </p:sp>
    </p:spTree>
    <p:extLst>
      <p:ext uri="{BB962C8B-B14F-4D97-AF65-F5344CB8AC3E}">
        <p14:creationId xmlns:p14="http://schemas.microsoft.com/office/powerpoint/2010/main" val="372304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AE11EE-3808-CEE4-D0C8-1D8AAB8F582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8D4257-8510-8747-EE79-99629229F8CE}"/>
              </a:ext>
            </a:extLst>
          </p:cNvPr>
          <p:cNvSpPr>
            <a:spLocks noGrp="1"/>
          </p:cNvSpPr>
          <p:nvPr>
            <p:ph type="title"/>
          </p:nvPr>
        </p:nvSpPr>
        <p:spPr>
          <a:xfrm>
            <a:off x="2895600" y="147923"/>
            <a:ext cx="8610600" cy="1293028"/>
          </a:xfrm>
        </p:spPr>
        <p:txBody>
          <a:bodyPr/>
          <a:lstStyle/>
          <a:p>
            <a:r>
              <a:rPr lang="en-US" dirty="0"/>
              <a:t>OPERATING TEMPERATURES</a:t>
            </a:r>
          </a:p>
        </p:txBody>
      </p:sp>
      <p:pic>
        <p:nvPicPr>
          <p:cNvPr id="7" name="Content Placeholder 6">
            <a:extLst>
              <a:ext uri="{FF2B5EF4-FFF2-40B4-BE49-F238E27FC236}">
                <a16:creationId xmlns:a16="http://schemas.microsoft.com/office/drawing/2014/main" id="{C2B6F128-4DAB-9C05-6D73-4B8F1D9AC8E9}"/>
              </a:ext>
            </a:extLst>
          </p:cNvPr>
          <p:cNvPicPr>
            <a:picLocks noGrp="1" noChangeAspect="1"/>
          </p:cNvPicPr>
          <p:nvPr>
            <p:ph sz="half" idx="1"/>
          </p:nvPr>
        </p:nvPicPr>
        <p:blipFill>
          <a:blip r:embed="rId2"/>
          <a:stretch>
            <a:fillRect/>
          </a:stretch>
        </p:blipFill>
        <p:spPr>
          <a:xfrm>
            <a:off x="788540" y="1232910"/>
            <a:ext cx="5334000" cy="2979494"/>
          </a:xfrm>
        </p:spPr>
      </p:pic>
      <p:pic>
        <p:nvPicPr>
          <p:cNvPr id="9" name="Content Placeholder 8">
            <a:extLst>
              <a:ext uri="{FF2B5EF4-FFF2-40B4-BE49-F238E27FC236}">
                <a16:creationId xmlns:a16="http://schemas.microsoft.com/office/drawing/2014/main" id="{A14D57D6-36CD-6417-2DB4-3E0F473A228B}"/>
              </a:ext>
            </a:extLst>
          </p:cNvPr>
          <p:cNvPicPr>
            <a:picLocks noGrp="1" noChangeAspect="1"/>
          </p:cNvPicPr>
          <p:nvPr>
            <p:ph sz="half" idx="2"/>
          </p:nvPr>
        </p:nvPicPr>
        <p:blipFill>
          <a:blip r:embed="rId3"/>
          <a:stretch>
            <a:fillRect/>
          </a:stretch>
        </p:blipFill>
        <p:spPr>
          <a:xfrm>
            <a:off x="6274940" y="1232910"/>
            <a:ext cx="5334000" cy="2979494"/>
          </a:xfrm>
        </p:spPr>
      </p:pic>
      <p:sp>
        <p:nvSpPr>
          <p:cNvPr id="3" name="Content Placeholder 2">
            <a:extLst>
              <a:ext uri="{FF2B5EF4-FFF2-40B4-BE49-F238E27FC236}">
                <a16:creationId xmlns:a16="http://schemas.microsoft.com/office/drawing/2014/main" id="{ABDF4FA3-51AD-455E-6E86-6E7E6E569927}"/>
              </a:ext>
            </a:extLst>
          </p:cNvPr>
          <p:cNvSpPr txBox="1">
            <a:spLocks/>
          </p:cNvSpPr>
          <p:nvPr/>
        </p:nvSpPr>
        <p:spPr>
          <a:xfrm>
            <a:off x="685800" y="4376791"/>
            <a:ext cx="10820400" cy="2160391"/>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gn="just"/>
            <a:r>
              <a:rPr lang="en-US"/>
              <a:t>SWM 2016 has increased the mandatory furnace temp to 950 Deg C with a 2 second residence time, making India as the perhaps only country in world with such condition of temperature to the detriment of the longevity of the incinerator. Globally, USA, Japan and Europe follow 850 Deg C min with a 2 sec residence time which used to be the condition in MSW (M&amp;H) rules 2000. </a:t>
            </a:r>
          </a:p>
          <a:p>
            <a:pPr algn="just"/>
            <a:r>
              <a:rPr lang="en-US"/>
              <a:t>The amendment in 2016 to 950 Deg C is not scientific and has no technical basis. This has potential to cause a lot of corrosion and pose operational challenges to developers of WTE plants. International companies /developers are wary of this condition and a critical factor for not attracting investment into the sector. This aspect must be considered</a:t>
            </a:r>
            <a:endParaRPr lang="en-US" dirty="0"/>
          </a:p>
        </p:txBody>
      </p:sp>
    </p:spTree>
    <p:extLst>
      <p:ext uri="{BB962C8B-B14F-4D97-AF65-F5344CB8AC3E}">
        <p14:creationId xmlns:p14="http://schemas.microsoft.com/office/powerpoint/2010/main" val="318777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F4B56-0282-E749-BEC2-B707E8FA5FC6}"/>
              </a:ext>
            </a:extLst>
          </p:cNvPr>
          <p:cNvSpPr>
            <a:spLocks noGrp="1"/>
          </p:cNvSpPr>
          <p:nvPr>
            <p:ph type="title"/>
          </p:nvPr>
        </p:nvSpPr>
        <p:spPr/>
        <p:txBody>
          <a:bodyPr/>
          <a:lstStyle/>
          <a:p>
            <a:r>
              <a:rPr lang="en-US" dirty="0"/>
              <a:t>PLF &amp; AVAILABILITY</a:t>
            </a:r>
          </a:p>
        </p:txBody>
      </p:sp>
      <p:sp>
        <p:nvSpPr>
          <p:cNvPr id="3" name="Content Placeholder 2">
            <a:extLst>
              <a:ext uri="{FF2B5EF4-FFF2-40B4-BE49-F238E27FC236}">
                <a16:creationId xmlns:a16="http://schemas.microsoft.com/office/drawing/2014/main" id="{F1894470-C47C-155C-485D-F05DB221ACC0}"/>
              </a:ext>
            </a:extLst>
          </p:cNvPr>
          <p:cNvSpPr>
            <a:spLocks noGrp="1"/>
          </p:cNvSpPr>
          <p:nvPr>
            <p:ph idx="1"/>
          </p:nvPr>
        </p:nvSpPr>
        <p:spPr/>
        <p:txBody>
          <a:bodyPr/>
          <a:lstStyle/>
          <a:p>
            <a:pPr algn="just"/>
            <a:r>
              <a:rPr lang="en-US" dirty="0"/>
              <a:t>There is a lot of gap in understanding PLF and Availability. Global practice is to provide an assured availability of running hours per annum. The average is 7500 hours and the best performers are 8000 hours per annum. However, the operating hours do not necessarily translate into PLF of a standard power plant.</a:t>
            </a:r>
          </a:p>
          <a:p>
            <a:pPr algn="just"/>
            <a:r>
              <a:rPr lang="en-US" dirty="0"/>
              <a:t>Because waste is heterogeneous and seasonally varies in spite of segregation, the electricity capacity is best achieved in summer, falls in monsoon. Thus, the average realizable value of electricity capacity is 85% of the installed capacity after stabilization, but safe to consider as 80% in a developing economy like India.</a:t>
            </a:r>
          </a:p>
        </p:txBody>
      </p:sp>
    </p:spTree>
    <p:extLst>
      <p:ext uri="{BB962C8B-B14F-4D97-AF65-F5344CB8AC3E}">
        <p14:creationId xmlns:p14="http://schemas.microsoft.com/office/powerpoint/2010/main" val="4172993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01A53-4492-792F-01CB-3700B59712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4EE664-C7FC-7D56-6AE4-A773283E0523}"/>
              </a:ext>
            </a:extLst>
          </p:cNvPr>
          <p:cNvSpPr>
            <a:spLocks noGrp="1"/>
          </p:cNvSpPr>
          <p:nvPr>
            <p:ph type="title"/>
          </p:nvPr>
        </p:nvSpPr>
        <p:spPr/>
        <p:txBody>
          <a:bodyPr/>
          <a:lstStyle/>
          <a:p>
            <a:r>
              <a:rPr lang="en-US" dirty="0"/>
              <a:t>TARIFF</a:t>
            </a:r>
          </a:p>
        </p:txBody>
      </p:sp>
      <p:sp>
        <p:nvSpPr>
          <p:cNvPr id="3" name="Content Placeholder 2">
            <a:extLst>
              <a:ext uri="{FF2B5EF4-FFF2-40B4-BE49-F238E27FC236}">
                <a16:creationId xmlns:a16="http://schemas.microsoft.com/office/drawing/2014/main" id="{A72606E6-679A-2719-6776-F4A75505FD82}"/>
              </a:ext>
            </a:extLst>
          </p:cNvPr>
          <p:cNvSpPr>
            <a:spLocks noGrp="1"/>
          </p:cNvSpPr>
          <p:nvPr>
            <p:ph idx="1"/>
          </p:nvPr>
        </p:nvSpPr>
        <p:spPr>
          <a:xfrm>
            <a:off x="685800" y="2194560"/>
            <a:ext cx="10820400" cy="4421997"/>
          </a:xfrm>
        </p:spPr>
        <p:txBody>
          <a:bodyPr>
            <a:normAutofit fontScale="92500" lnSpcReduction="20000"/>
          </a:bodyPr>
          <a:lstStyle/>
          <a:p>
            <a:pPr algn="just"/>
            <a:r>
              <a:rPr lang="en-US" sz="2000" dirty="0"/>
              <a:t>Tariff for WTE power should be considered on a pragmatic basis and usual methods of cost plus approach does not strictly apply. The current state of development in India is that there are 12 operating plants in India since 2012. Means , one plant per year has been realized , while </a:t>
            </a:r>
            <a:r>
              <a:rPr lang="en-US" sz="2000" dirty="0" err="1"/>
              <a:t>china</a:t>
            </a:r>
            <a:r>
              <a:rPr lang="en-US" sz="2000" dirty="0"/>
              <a:t> has 4800 MW equivalent power generation over 400 units say 600 Tons per day as a unit capacity equal to 240000 Tons per day as compared to India’s 12500 Tons per day currently and 170 MW.</a:t>
            </a:r>
          </a:p>
          <a:p>
            <a:pPr algn="just"/>
            <a:r>
              <a:rPr lang="en-US" sz="2000" dirty="0"/>
              <a:t>Tariff and tipping fee are the stumbling blocks for lack of development.</a:t>
            </a:r>
          </a:p>
          <a:p>
            <a:pPr algn="just"/>
            <a:r>
              <a:rPr lang="en-US" sz="2000" dirty="0"/>
              <a:t>The </a:t>
            </a:r>
            <a:r>
              <a:rPr lang="en-US" sz="2000" dirty="0" err="1"/>
              <a:t>china</a:t>
            </a:r>
            <a:r>
              <a:rPr lang="en-US" sz="2000" dirty="0"/>
              <a:t> policy of a national tariff of 0.65 RMB/kwh is worth emulating. A National tariff must be prescribed by Union Government, obviating the need for multiple SERCs to determine complex methods and policies ranging from capital costs to reimbursement of tipping fees and to delve into SWM aspects without jurisdiction.</a:t>
            </a:r>
          </a:p>
          <a:p>
            <a:pPr algn="just"/>
            <a:r>
              <a:rPr lang="en-US" sz="2000" dirty="0"/>
              <a:t>A tariff of Rs 7.50 /kwh is to be prescribed for WTE power to be mandatorily procured by DISCOMs in the concerned state. The state govt should take the burden of reimbursing the differential tariff to help lessen the burden on DISCOM as its obligation for promoting compliance and Swatch India pledge as may be agreed between DISCOM and State Govt , but to be monitored for compliance by SERCs in the ARRs for DISCOMs. Such National tariff is the call to be taken by Govt of India at this moment which will empower the ULBs to call for bids based on completion and attract investment. </a:t>
            </a:r>
          </a:p>
        </p:txBody>
      </p:sp>
    </p:spTree>
    <p:extLst>
      <p:ext uri="{BB962C8B-B14F-4D97-AF65-F5344CB8AC3E}">
        <p14:creationId xmlns:p14="http://schemas.microsoft.com/office/powerpoint/2010/main" val="1188213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DD7B50-AB2D-2B44-B4F1-DF8E6AC952B0}"/>
              </a:ext>
            </a:extLst>
          </p:cNvPr>
          <p:cNvSpPr>
            <a:spLocks noGrp="1"/>
          </p:cNvSpPr>
          <p:nvPr>
            <p:ph type="title"/>
          </p:nvPr>
        </p:nvSpPr>
        <p:spPr/>
        <p:txBody>
          <a:bodyPr/>
          <a:lstStyle/>
          <a:p>
            <a:r>
              <a:rPr lang="en-US" dirty="0"/>
              <a:t>PRIMER</a:t>
            </a:r>
          </a:p>
        </p:txBody>
      </p:sp>
      <p:sp>
        <p:nvSpPr>
          <p:cNvPr id="5" name="Content Placeholder 4">
            <a:extLst>
              <a:ext uri="{FF2B5EF4-FFF2-40B4-BE49-F238E27FC236}">
                <a16:creationId xmlns:a16="http://schemas.microsoft.com/office/drawing/2014/main" id="{E81ACDCA-F20E-A5ED-DECC-BB98A4338823}"/>
              </a:ext>
            </a:extLst>
          </p:cNvPr>
          <p:cNvSpPr>
            <a:spLocks noGrp="1"/>
          </p:cNvSpPr>
          <p:nvPr>
            <p:ph idx="1"/>
          </p:nvPr>
        </p:nvSpPr>
        <p:spPr/>
        <p:txBody>
          <a:bodyPr>
            <a:normAutofit/>
          </a:bodyPr>
          <a:lstStyle/>
          <a:p>
            <a:pPr algn="just"/>
            <a:r>
              <a:rPr lang="en-US" sz="1800" dirty="0"/>
              <a:t>The much touted alleged failure of Incineration plant set up at Timarpur has caused a road block for capacity development of Waste to Energy sector in India because sceptics, though the first two next generation RDF based Waste to Energy plants at Vijayawada (Shriram Energy Systems ltd) and Hyderabad (</a:t>
            </a:r>
            <a:r>
              <a:rPr lang="en-US" sz="1800" dirty="0" err="1"/>
              <a:t>Selco</a:t>
            </a:r>
            <a:r>
              <a:rPr lang="en-US" sz="1800" dirty="0"/>
              <a:t> International Ltd) have established that waste to energy is a feasible concept.</a:t>
            </a:r>
          </a:p>
          <a:p>
            <a:pPr algn="just"/>
            <a:r>
              <a:rPr lang="en-US" sz="1800" dirty="0"/>
              <a:t>With the commissioning of plant at Okhla, which underwent a traumatic period on socio-politico-administrative front and subsequently four more such plants in Delhi in last 10 years, has demonstrated the potential.</a:t>
            </a:r>
          </a:p>
          <a:p>
            <a:pPr algn="just"/>
            <a:r>
              <a:rPr lang="en-US" sz="1800" dirty="0"/>
              <a:t>The non permissible framework of tariff based bid system for waste to energy should be strictly implemented as it gives ULBs a chance to skip the essentials of MSW Management obligation cast upon the ULBs  for segregation, recycling and sanitary landfilling of the residues in utter violation of SWM Rules 2016. </a:t>
            </a:r>
          </a:p>
        </p:txBody>
      </p:sp>
    </p:spTree>
    <p:extLst>
      <p:ext uri="{BB962C8B-B14F-4D97-AF65-F5344CB8AC3E}">
        <p14:creationId xmlns:p14="http://schemas.microsoft.com/office/powerpoint/2010/main" val="3774954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D9C96-3DBA-A8FD-6BC3-A573D26637E7}"/>
              </a:ext>
            </a:extLst>
          </p:cNvPr>
          <p:cNvSpPr>
            <a:spLocks noGrp="1"/>
          </p:cNvSpPr>
          <p:nvPr>
            <p:ph type="title"/>
          </p:nvPr>
        </p:nvSpPr>
        <p:spPr/>
        <p:txBody>
          <a:bodyPr/>
          <a:lstStyle/>
          <a:p>
            <a:pPr algn="ctr"/>
            <a:r>
              <a:rPr lang="en-US" dirty="0"/>
              <a:t>PERSPECTIVES</a:t>
            </a:r>
          </a:p>
        </p:txBody>
      </p:sp>
      <p:sp>
        <p:nvSpPr>
          <p:cNvPr id="3" name="Content Placeholder 2">
            <a:extLst>
              <a:ext uri="{FF2B5EF4-FFF2-40B4-BE49-F238E27FC236}">
                <a16:creationId xmlns:a16="http://schemas.microsoft.com/office/drawing/2014/main" id="{B3FB6C7A-78C5-6D26-2DDB-64F4F408A35A}"/>
              </a:ext>
            </a:extLst>
          </p:cNvPr>
          <p:cNvSpPr>
            <a:spLocks noGrp="1"/>
          </p:cNvSpPr>
          <p:nvPr>
            <p:ph idx="1"/>
          </p:nvPr>
        </p:nvSpPr>
        <p:spPr>
          <a:xfrm>
            <a:off x="685800" y="2194560"/>
            <a:ext cx="10820400" cy="4288433"/>
          </a:xfrm>
        </p:spPr>
        <p:txBody>
          <a:bodyPr>
            <a:normAutofit fontScale="92500" lnSpcReduction="10000"/>
          </a:bodyPr>
          <a:lstStyle/>
          <a:p>
            <a:pPr marL="0" indent="0">
              <a:buNone/>
            </a:pPr>
            <a:r>
              <a:rPr lang="en-US" sz="1800" b="1" u="sng" dirty="0"/>
              <a:t>Erstwhile order of CERC in 2015</a:t>
            </a:r>
          </a:p>
          <a:p>
            <a:pPr marL="0" indent="0" algn="just">
              <a:buNone/>
            </a:pPr>
            <a:r>
              <a:rPr lang="en-US" sz="1800" dirty="0"/>
              <a:t>The said order of CERC in 2015 , though a watershed order, has led to a state of confusion across the country in terms of grossly underestimated capital costs and needlessly brought distinction of a non-existing MSW Projects &amp; RDF Projects. </a:t>
            </a:r>
          </a:p>
          <a:p>
            <a:pPr marL="0" indent="0" algn="just">
              <a:buNone/>
            </a:pPr>
            <a:r>
              <a:rPr lang="en-US" sz="1800" dirty="0"/>
              <a:t>The said CERC Order is notable for following.</a:t>
            </a:r>
          </a:p>
          <a:p>
            <a:pPr lvl="1" algn="just">
              <a:buFont typeface="Wingdings" panose="05000000000000000000" pitchFamily="2" charset="2"/>
              <a:buChar char="§"/>
            </a:pPr>
            <a:r>
              <a:rPr lang="en-US" sz="1800" dirty="0"/>
              <a:t>MSW Projects were estimated to be set up with a capital cost of Rs 15 Cr /MW and out of which 40% is set off for Processing of MSW. Which means that MSW Projects are essentially Waste to Energy projects which use segregated MSW (RDF) at a total cost of Rs 15 Cr, bifurcated into Rs 9 </a:t>
            </a:r>
            <a:r>
              <a:rPr lang="en-US" sz="1800" dirty="0" err="1"/>
              <a:t>cr</a:t>
            </a:r>
            <a:r>
              <a:rPr lang="en-US" sz="1800" dirty="0"/>
              <a:t> /MW for RDF to Electricity and Rs 6 Cr for MSW to RDF – totaling Rs 15 Cr/MW. Because fuel is processed within the estimated cost, there is no fuel cost for MSW projects.</a:t>
            </a:r>
          </a:p>
          <a:p>
            <a:pPr lvl="1" algn="just">
              <a:buFont typeface="Wingdings" panose="05000000000000000000" pitchFamily="2" charset="2"/>
              <a:buChar char="§"/>
            </a:pPr>
            <a:r>
              <a:rPr lang="en-US" sz="1800" dirty="0"/>
              <a:t>RDF projects are waste to energy projects estimated to be set up at a cost of Rs 9 Cr/MW for RDF to Electricity only and without any MSW to RDF process. It means that RDF is procured by the so called RDF based projects, thus a cost of Rs 1800/ton of RDF is fixed as fuel cost.</a:t>
            </a:r>
          </a:p>
          <a:p>
            <a:pPr lvl="1" algn="just">
              <a:buFont typeface="Wingdings" panose="05000000000000000000" pitchFamily="2" charset="2"/>
              <a:buChar char="§"/>
            </a:pPr>
            <a:endParaRPr lang="en-US" sz="1800" dirty="0"/>
          </a:p>
          <a:p>
            <a:pPr marL="0" lvl="1" indent="0" algn="just">
              <a:spcBef>
                <a:spcPts val="1000"/>
              </a:spcBef>
              <a:buNone/>
            </a:pPr>
            <a:r>
              <a:rPr lang="en-US" sz="1800" dirty="0"/>
              <a:t>The distinction as above is not necessary because SWM rules 2016 prescribe only segregated RDF having CV Of 1500 kcal/kg ought not go to SLF but to WTE or cement plants.</a:t>
            </a:r>
          </a:p>
        </p:txBody>
      </p:sp>
    </p:spTree>
    <p:extLst>
      <p:ext uri="{BB962C8B-B14F-4D97-AF65-F5344CB8AC3E}">
        <p14:creationId xmlns:p14="http://schemas.microsoft.com/office/powerpoint/2010/main" val="4223911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4848-3ADE-7E42-E0FB-A71682322B8D}"/>
              </a:ext>
            </a:extLst>
          </p:cNvPr>
          <p:cNvSpPr>
            <a:spLocks noGrp="1"/>
          </p:cNvSpPr>
          <p:nvPr>
            <p:ph type="title"/>
          </p:nvPr>
        </p:nvSpPr>
        <p:spPr/>
        <p:txBody>
          <a:bodyPr/>
          <a:lstStyle/>
          <a:p>
            <a:r>
              <a:rPr lang="en-US" dirty="0"/>
              <a:t>HON’BLE NGT VIDE ITS ORDER 2016 DIRECTIONS</a:t>
            </a:r>
          </a:p>
        </p:txBody>
      </p:sp>
      <p:sp>
        <p:nvSpPr>
          <p:cNvPr id="3" name="Content Placeholder 2">
            <a:extLst>
              <a:ext uri="{FF2B5EF4-FFF2-40B4-BE49-F238E27FC236}">
                <a16:creationId xmlns:a16="http://schemas.microsoft.com/office/drawing/2014/main" id="{C3114043-C3E0-1257-AE04-0F9C94F7781C}"/>
              </a:ext>
            </a:extLst>
          </p:cNvPr>
          <p:cNvSpPr>
            <a:spLocks noGrp="1"/>
          </p:cNvSpPr>
          <p:nvPr>
            <p:ph idx="1"/>
          </p:nvPr>
        </p:nvSpPr>
        <p:spPr/>
        <p:txBody>
          <a:bodyPr>
            <a:normAutofit/>
          </a:bodyPr>
          <a:lstStyle/>
          <a:p>
            <a:pPr algn="just"/>
            <a:r>
              <a:rPr lang="en-US" sz="2400" dirty="0"/>
              <a:t>Direction 6 of the NGT order 22-12-2016 ( page 83):</a:t>
            </a:r>
          </a:p>
          <a:p>
            <a:pPr marL="457200" lvl="1" indent="0" algn="just">
              <a:buNone/>
            </a:pPr>
            <a:r>
              <a:rPr lang="en-US" sz="2400" dirty="0"/>
              <a:t>Wherever a waste to energy plant is established for processing of the waste, it shall be ensured that there is a mandatory and proper segregation prior to incineration relatable to the quantum of waste. </a:t>
            </a:r>
          </a:p>
          <a:p>
            <a:pPr marL="457200" lvl="1" indent="0" algn="just">
              <a:buNone/>
            </a:pPr>
            <a:endParaRPr lang="en-US" sz="2400" dirty="0"/>
          </a:p>
          <a:p>
            <a:pPr algn="just"/>
            <a:r>
              <a:rPr lang="en-US" sz="2400" dirty="0"/>
              <a:t>Direction 10 of the NGT order 22-12-2016 ( Page 84): </a:t>
            </a:r>
          </a:p>
          <a:p>
            <a:pPr marL="457200" lvl="1" indent="0" algn="just">
              <a:buNone/>
            </a:pPr>
            <a:r>
              <a:rPr lang="en-US" sz="2400" dirty="0"/>
              <a:t>In a waste to energy plant by direct incineration, absolute segregation shall be mandatory and be part of terms &amp; conditions of contract.</a:t>
            </a:r>
          </a:p>
          <a:p>
            <a:pPr marL="457200" lvl="1" indent="0" algn="just">
              <a:buNone/>
            </a:pPr>
            <a:endParaRPr lang="en-US" sz="2400" dirty="0"/>
          </a:p>
          <a:p>
            <a:pPr marL="0" indent="0" algn="just">
              <a:buNone/>
            </a:pPr>
            <a:endParaRPr lang="en-US" sz="2600" dirty="0"/>
          </a:p>
        </p:txBody>
      </p:sp>
    </p:spTree>
    <p:extLst>
      <p:ext uri="{BB962C8B-B14F-4D97-AF65-F5344CB8AC3E}">
        <p14:creationId xmlns:p14="http://schemas.microsoft.com/office/powerpoint/2010/main" val="3363160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5CB4E-C1D3-683B-63B4-A56B2B96EE7F}"/>
              </a:ext>
            </a:extLst>
          </p:cNvPr>
          <p:cNvSpPr>
            <a:spLocks noGrp="1"/>
          </p:cNvSpPr>
          <p:nvPr>
            <p:ph type="title"/>
          </p:nvPr>
        </p:nvSpPr>
        <p:spPr/>
        <p:txBody>
          <a:bodyPr/>
          <a:lstStyle/>
          <a:p>
            <a:r>
              <a:rPr lang="en-US" dirty="0"/>
              <a:t>Confusion CREATED BY CERC ORDER</a:t>
            </a:r>
          </a:p>
        </p:txBody>
      </p:sp>
      <p:sp>
        <p:nvSpPr>
          <p:cNvPr id="3" name="Content Placeholder 2">
            <a:extLst>
              <a:ext uri="{FF2B5EF4-FFF2-40B4-BE49-F238E27FC236}">
                <a16:creationId xmlns:a16="http://schemas.microsoft.com/office/drawing/2014/main" id="{98902011-9BBB-E121-BA1D-745F4A24DD3A}"/>
              </a:ext>
            </a:extLst>
          </p:cNvPr>
          <p:cNvSpPr>
            <a:spLocks noGrp="1"/>
          </p:cNvSpPr>
          <p:nvPr>
            <p:ph idx="1"/>
          </p:nvPr>
        </p:nvSpPr>
        <p:spPr/>
        <p:txBody>
          <a:bodyPr/>
          <a:lstStyle/>
          <a:p>
            <a:pPr algn="just"/>
            <a:r>
              <a:rPr lang="en-US" dirty="0"/>
              <a:t>SERCs are most ill-equipped to deal with the subject matter of SWM and it is noteworthy that the same is outside the jurisdiction of SERCs as they are created by Electricity Act.</a:t>
            </a:r>
          </a:p>
          <a:p>
            <a:pPr algn="just"/>
            <a:r>
              <a:rPr lang="en-US" dirty="0"/>
              <a:t>Further SWM Rules 2019 Rule 9 has vested the power of determination of waste to energy tariff under s/62 with that of SERCs and Ministry of Power. Thus , the ULBs cannot undertake tariff based bidding process in violation of NTP 6.4 ( ii) read in conjunction with SWM Rules 2016 clause 9.</a:t>
            </a:r>
          </a:p>
          <a:p>
            <a:pPr algn="just"/>
            <a:r>
              <a:rPr lang="en-US" dirty="0"/>
              <a:t>CERC order in 2015 led to a belief by SERCs that MSW WTE means direct incineration without any processing and RDF WTE means combustion based on RDF. In fact, Tamil Nadu SERC has given order legally recognizing the mass burn (direct incineration) as a method. </a:t>
            </a:r>
          </a:p>
        </p:txBody>
      </p:sp>
    </p:spTree>
    <p:extLst>
      <p:ext uri="{BB962C8B-B14F-4D97-AF65-F5344CB8AC3E}">
        <p14:creationId xmlns:p14="http://schemas.microsoft.com/office/powerpoint/2010/main" val="259830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C70BC-4A31-9A21-7861-ED39DC5CB2C2}"/>
              </a:ext>
            </a:extLst>
          </p:cNvPr>
          <p:cNvSpPr>
            <a:spLocks noGrp="1"/>
          </p:cNvSpPr>
          <p:nvPr>
            <p:ph type="title"/>
          </p:nvPr>
        </p:nvSpPr>
        <p:spPr/>
        <p:txBody>
          <a:bodyPr/>
          <a:lstStyle/>
          <a:p>
            <a:r>
              <a:rPr lang="en-US" dirty="0"/>
              <a:t>TSERC ORDERS- Undoing of wte</a:t>
            </a:r>
          </a:p>
        </p:txBody>
      </p:sp>
      <p:sp>
        <p:nvSpPr>
          <p:cNvPr id="3" name="Content Placeholder 2">
            <a:extLst>
              <a:ext uri="{FF2B5EF4-FFF2-40B4-BE49-F238E27FC236}">
                <a16:creationId xmlns:a16="http://schemas.microsoft.com/office/drawing/2014/main" id="{6B8FE95D-CDBD-8A3B-CC56-4E770F9428AC}"/>
              </a:ext>
            </a:extLst>
          </p:cNvPr>
          <p:cNvSpPr>
            <a:spLocks noGrp="1"/>
          </p:cNvSpPr>
          <p:nvPr>
            <p:ph idx="1"/>
          </p:nvPr>
        </p:nvSpPr>
        <p:spPr/>
        <p:txBody>
          <a:bodyPr/>
          <a:lstStyle/>
          <a:p>
            <a:pPr algn="just"/>
            <a:r>
              <a:rPr lang="en-US" dirty="0"/>
              <a:t>A few critical orders by TSERC first in 2016 and then in 2020 need a mention. TSERC has not aligned with the available data by keeping the cost of RDF based WTE as Rs 9 Cr/MW in 2016 as well as in 2020 without any basis .</a:t>
            </a:r>
          </a:p>
          <a:p>
            <a:pPr algn="just"/>
            <a:r>
              <a:rPr lang="en-US" dirty="0"/>
              <a:t>The most misaligned part of TSERC Order is that the said Rs 9 Cr/MW for RDF based WTE projects in 2020 is inclusive of capital costs of RDF processing and thereby, it went a step ahead of CERC order of 2015 which prescribed MSW projects to be inclusive of RDF Processing.</a:t>
            </a:r>
          </a:p>
          <a:p>
            <a:pPr algn="just"/>
            <a:r>
              <a:rPr lang="en-US" dirty="0"/>
              <a:t>The order also has an element of regression in asking for a reimbursement of tipping fee, proposed to be Rs 3.54 /kwh out of Rs 7.84/kwh </a:t>
            </a:r>
            <a:r>
              <a:rPr lang="en-US" dirty="0" err="1"/>
              <a:t>i.e</a:t>
            </a:r>
            <a:r>
              <a:rPr lang="en-US" dirty="0"/>
              <a:t> 45% of tariff . It is quite fortunate that TSERC has not quantified the reimbursement of tipping fee though it proposed to be as much as Rs 3.54/kwh without rationale and logic, detrimental to the cause of SWM. </a:t>
            </a:r>
          </a:p>
        </p:txBody>
      </p:sp>
    </p:spTree>
    <p:extLst>
      <p:ext uri="{BB962C8B-B14F-4D97-AF65-F5344CB8AC3E}">
        <p14:creationId xmlns:p14="http://schemas.microsoft.com/office/powerpoint/2010/main" val="253618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3BCA-0B62-8A73-0D95-F053EDCD770E}"/>
              </a:ext>
            </a:extLst>
          </p:cNvPr>
          <p:cNvSpPr>
            <a:spLocks noGrp="1"/>
          </p:cNvSpPr>
          <p:nvPr>
            <p:ph type="title"/>
          </p:nvPr>
        </p:nvSpPr>
        <p:spPr/>
        <p:txBody>
          <a:bodyPr/>
          <a:lstStyle/>
          <a:p>
            <a:r>
              <a:rPr lang="en-US" dirty="0"/>
              <a:t>CAPITAL COST</a:t>
            </a:r>
          </a:p>
        </p:txBody>
      </p:sp>
      <p:sp>
        <p:nvSpPr>
          <p:cNvPr id="3" name="Content Placeholder 2">
            <a:extLst>
              <a:ext uri="{FF2B5EF4-FFF2-40B4-BE49-F238E27FC236}">
                <a16:creationId xmlns:a16="http://schemas.microsoft.com/office/drawing/2014/main" id="{3F4939CF-0512-B717-3073-DE245F5852CE}"/>
              </a:ext>
            </a:extLst>
          </p:cNvPr>
          <p:cNvSpPr>
            <a:spLocks noGrp="1"/>
          </p:cNvSpPr>
          <p:nvPr>
            <p:ph idx="1"/>
          </p:nvPr>
        </p:nvSpPr>
        <p:spPr/>
        <p:txBody>
          <a:bodyPr>
            <a:normAutofit fontScale="92500" lnSpcReduction="10000"/>
          </a:bodyPr>
          <a:lstStyle/>
          <a:p>
            <a:pPr algn="just"/>
            <a:r>
              <a:rPr lang="en-US" dirty="0"/>
              <a:t>Capital costs for Waste to energy is not generally expressed in Rs/Cr , though all other forms of power plants are expressed so. The global practice is to express the cost as </a:t>
            </a:r>
            <a:r>
              <a:rPr lang="en-US" dirty="0" err="1"/>
              <a:t>Rs</a:t>
            </a:r>
            <a:r>
              <a:rPr lang="en-US" dirty="0"/>
              <a:t> INR per annual capacity of the waste incineration. For example, a WTE plant having two incinerators /boilers having throughput of 500 Tons of RDF per day, the total annual waste incineration capacity is 365000 Tons per annum.</a:t>
            </a:r>
          </a:p>
          <a:p>
            <a:pPr algn="just"/>
            <a:r>
              <a:rPr lang="en-US" dirty="0"/>
              <a:t>Hence, the capital cost of 500 Cr, it is global practice to express the capital cost as Rs 13700/ton of annual incineration capacity. The current cost of development in China is Rs 250 USD/Ton of waste incineration and direct incineration is allowed in China.</a:t>
            </a:r>
          </a:p>
          <a:p>
            <a:pPr algn="just"/>
            <a:r>
              <a:rPr lang="en-US" sz="2000" dirty="0"/>
              <a:t>Capital Costs for waste to energy plants range between Rs 12000 to Rs 14000/ton of annual waste incineration capacity . The practice of Cost per MW should be discouraged.</a:t>
            </a:r>
          </a:p>
          <a:p>
            <a:pPr algn="just"/>
            <a:r>
              <a:rPr lang="en-US" b="1" dirty="0"/>
              <a:t>Flue Gas Treatment: </a:t>
            </a:r>
            <a:r>
              <a:rPr lang="en-US" dirty="0"/>
              <a:t>About 15 % of the capital cost goes towards the Flue gas treatment using milk of lime and carbon comprising of spray reactor and bag house.</a:t>
            </a:r>
          </a:p>
        </p:txBody>
      </p:sp>
    </p:spTree>
    <p:extLst>
      <p:ext uri="{BB962C8B-B14F-4D97-AF65-F5344CB8AC3E}">
        <p14:creationId xmlns:p14="http://schemas.microsoft.com/office/powerpoint/2010/main" val="2825914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F4E03-87EE-C600-5C01-AC54386871FD}"/>
              </a:ext>
            </a:extLst>
          </p:cNvPr>
          <p:cNvSpPr>
            <a:spLocks noGrp="1"/>
          </p:cNvSpPr>
          <p:nvPr>
            <p:ph type="title"/>
          </p:nvPr>
        </p:nvSpPr>
        <p:spPr/>
        <p:txBody>
          <a:bodyPr/>
          <a:lstStyle/>
          <a:p>
            <a:r>
              <a:rPr lang="en-US" dirty="0"/>
              <a:t>AUXILIARY CONSUMPTION &amp; </a:t>
            </a:r>
            <a:br>
              <a:rPr lang="en-US" dirty="0"/>
            </a:br>
            <a:r>
              <a:rPr lang="en-US" dirty="0"/>
              <a:t>STATION HEAT RATE</a:t>
            </a:r>
          </a:p>
        </p:txBody>
      </p:sp>
      <p:sp>
        <p:nvSpPr>
          <p:cNvPr id="3" name="Content Placeholder 2">
            <a:extLst>
              <a:ext uri="{FF2B5EF4-FFF2-40B4-BE49-F238E27FC236}">
                <a16:creationId xmlns:a16="http://schemas.microsoft.com/office/drawing/2014/main" id="{7BEAB9A5-2284-9514-0BD7-126B95276F8C}"/>
              </a:ext>
            </a:extLst>
          </p:cNvPr>
          <p:cNvSpPr>
            <a:spLocks noGrp="1"/>
          </p:cNvSpPr>
          <p:nvPr>
            <p:ph idx="1"/>
          </p:nvPr>
        </p:nvSpPr>
        <p:spPr/>
        <p:txBody>
          <a:bodyPr>
            <a:normAutofit/>
          </a:bodyPr>
          <a:lstStyle/>
          <a:p>
            <a:pPr marL="0" indent="0" algn="just">
              <a:buNone/>
            </a:pPr>
            <a:r>
              <a:rPr lang="en-US" sz="2400" b="1" dirty="0"/>
              <a:t>Auxiliary Consumption:</a:t>
            </a:r>
          </a:p>
          <a:p>
            <a:pPr marL="457200" lvl="1" indent="0" algn="just">
              <a:buNone/>
            </a:pPr>
            <a:r>
              <a:rPr lang="en-US" sz="2200" dirty="0"/>
              <a:t>It is customary to express the aux consumption in terms of </a:t>
            </a:r>
            <a:r>
              <a:rPr lang="en-US" sz="2200" dirty="0" err="1"/>
              <a:t>Kwh</a:t>
            </a:r>
            <a:r>
              <a:rPr lang="en-US" sz="2200" dirty="0"/>
              <a:t>/ton of waste combusted. For example, a plant of 2X 500 TPD Incineration capacity will use about 1000 Tons per day. The aux consumption ranges between 50- 54 kwh/ton of combusted. The measurement as a % of generation is not followed as a norm in the WTE industry globally.</a:t>
            </a:r>
          </a:p>
          <a:p>
            <a:pPr marL="0" indent="0" algn="just">
              <a:buNone/>
            </a:pPr>
            <a:endParaRPr lang="en-US" sz="2400" dirty="0"/>
          </a:p>
          <a:p>
            <a:r>
              <a:rPr lang="en-US" b="1" dirty="0"/>
              <a:t>Station Heat Rate:</a:t>
            </a:r>
          </a:p>
          <a:p>
            <a:pPr marL="457200" lvl="1" indent="0" algn="just">
              <a:buNone/>
            </a:pPr>
            <a:r>
              <a:rPr lang="en-US" b="1" dirty="0"/>
              <a:t> </a:t>
            </a:r>
            <a:r>
              <a:rPr lang="en-US" sz="2400" dirty="0"/>
              <a:t>SHR and GCV are generally not considered as parameters for tariff determination for Waste to Energy. However, for notional purpose it may be considered as 3800 to 4200 Kcal/kwh for now.</a:t>
            </a:r>
          </a:p>
          <a:p>
            <a:pPr marL="457200" lvl="1" indent="0" algn="just">
              <a:buNone/>
            </a:pPr>
            <a:endParaRPr lang="en-US" sz="2400" dirty="0"/>
          </a:p>
          <a:p>
            <a:pPr marL="0" indent="0" algn="just">
              <a:buNone/>
            </a:pPr>
            <a:endParaRPr lang="en-US" sz="2400" dirty="0"/>
          </a:p>
        </p:txBody>
      </p:sp>
    </p:spTree>
    <p:extLst>
      <p:ext uri="{BB962C8B-B14F-4D97-AF65-F5344CB8AC3E}">
        <p14:creationId xmlns:p14="http://schemas.microsoft.com/office/powerpoint/2010/main" val="3492808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5B64F-C1E2-EE48-9AB3-8DA027FB2F42}"/>
              </a:ext>
            </a:extLst>
          </p:cNvPr>
          <p:cNvSpPr>
            <a:spLocks noGrp="1"/>
          </p:cNvSpPr>
          <p:nvPr>
            <p:ph type="title"/>
          </p:nvPr>
        </p:nvSpPr>
        <p:spPr/>
        <p:txBody>
          <a:bodyPr/>
          <a:lstStyle/>
          <a:p>
            <a:r>
              <a:rPr lang="en-US" dirty="0"/>
              <a:t>CAPITAL REFURBISHMENT</a:t>
            </a:r>
          </a:p>
        </p:txBody>
      </p:sp>
      <p:sp>
        <p:nvSpPr>
          <p:cNvPr id="3" name="Content Placeholder 2">
            <a:extLst>
              <a:ext uri="{FF2B5EF4-FFF2-40B4-BE49-F238E27FC236}">
                <a16:creationId xmlns:a16="http://schemas.microsoft.com/office/drawing/2014/main" id="{F67C8397-DA84-8331-0212-2FFBC2C67DFD}"/>
              </a:ext>
            </a:extLst>
          </p:cNvPr>
          <p:cNvSpPr>
            <a:spLocks noGrp="1"/>
          </p:cNvSpPr>
          <p:nvPr>
            <p:ph idx="1"/>
          </p:nvPr>
        </p:nvSpPr>
        <p:spPr/>
        <p:txBody>
          <a:bodyPr>
            <a:normAutofit/>
          </a:bodyPr>
          <a:lstStyle/>
          <a:p>
            <a:pPr algn="just"/>
            <a:r>
              <a:rPr lang="en-US" sz="2400" dirty="0"/>
              <a:t>Grate bars, refractory, pressure parts are prone for corrosion, abrasion and slagging over period of time because of the alkaline nature of the waste and aggressive corrosion environment. The costs of refurbishment are considered as 20% of the Incinerator costs for every 5-year block starting after the first block of 5 years.</a:t>
            </a:r>
          </a:p>
          <a:p>
            <a:pPr algn="just"/>
            <a:r>
              <a:rPr lang="en-US" sz="2400" dirty="0"/>
              <a:t>Useful life to be considered as 25 years, after which the further operation requires large scale refurbishment. De-commissioning takes place in 35 years.</a:t>
            </a:r>
          </a:p>
        </p:txBody>
      </p:sp>
    </p:spTree>
    <p:extLst>
      <p:ext uri="{BB962C8B-B14F-4D97-AF65-F5344CB8AC3E}">
        <p14:creationId xmlns:p14="http://schemas.microsoft.com/office/powerpoint/2010/main" val="2502219382"/>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TM03457503[[fn=Quotable]]</Template>
  <TotalTime>317</TotalTime>
  <Words>1793</Words>
  <Application>Microsoft Office PowerPoint</Application>
  <PresentationFormat>Widescreen</PresentationFormat>
  <Paragraphs>54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vt:lpstr>
      <vt:lpstr>Vapor Trail</vt:lpstr>
      <vt:lpstr>ENABLING FACTORS FOR CAPACTY DEVELOMENT IN WASTE to ENERGY</vt:lpstr>
      <vt:lpstr>PRIMER</vt:lpstr>
      <vt:lpstr>PERSPECTIVES</vt:lpstr>
      <vt:lpstr>HON’BLE NGT VIDE ITS ORDER 2016 DIRECTIONS</vt:lpstr>
      <vt:lpstr>Confusion CREATED BY CERC ORDER</vt:lpstr>
      <vt:lpstr>TSERC ORDERS- Undoing of wte</vt:lpstr>
      <vt:lpstr>CAPITAL COST</vt:lpstr>
      <vt:lpstr>AUXILIARY CONSUMPTION &amp;  STATION HEAT RATE</vt:lpstr>
      <vt:lpstr>CAPITAL REFURBISHMENT</vt:lpstr>
      <vt:lpstr>OPERATING TEMPERATURES</vt:lpstr>
      <vt:lpstr>PLF &amp; AVAILABILITY</vt:lpstr>
      <vt:lpstr>TARIFF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ENABLING FACTORS FOR CAPACTY DEVELOMENT IN WASTE to ENERGY</dc:title>
  <dc:creator>admin</dc:creator>
  <cp:lastModifiedBy>Sreenivasa Rao Kuricheti</cp:lastModifiedBy>
  <cp:revision>13</cp:revision>
  <dcterms:created xsi:type="dcterms:W3CDTF">2024-03-14T04:58:36Z</dcterms:created>
  <dcterms:modified xsi:type="dcterms:W3CDTF">2024-03-15T12:33:38Z</dcterms:modified>
</cp:coreProperties>
</file>